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11"/>
  </p:notesMasterIdLst>
  <p:sldIdLst>
    <p:sldId id="256" r:id="rId5"/>
    <p:sldId id="258" r:id="rId6"/>
    <p:sldId id="262" r:id="rId7"/>
    <p:sldId id="261" r:id="rId8"/>
    <p:sldId id="260" r:id="rId9"/>
    <p:sldId id="263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ie Prewitt" userId="5952cdd4-5c0c-4bc5-9a34-4992b4ddaa26" providerId="ADAL" clId="{34271E8F-26AB-4F8F-9975-B53091CD1091}"/>
    <pc:docChg chg="modSld">
      <pc:chgData name="Carrie Prewitt" userId="5952cdd4-5c0c-4bc5-9a34-4992b4ddaa26" providerId="ADAL" clId="{34271E8F-26AB-4F8F-9975-B53091CD1091}" dt="2021-04-17T19:39:48.075" v="0" actId="20577"/>
      <pc:docMkLst>
        <pc:docMk/>
      </pc:docMkLst>
      <pc:sldChg chg="modSp mod">
        <pc:chgData name="Carrie Prewitt" userId="5952cdd4-5c0c-4bc5-9a34-4992b4ddaa26" providerId="ADAL" clId="{34271E8F-26AB-4F8F-9975-B53091CD1091}" dt="2021-04-17T19:39:48.075" v="0" actId="20577"/>
        <pc:sldMkLst>
          <pc:docMk/>
          <pc:sldMk cId="1218229755" sldId="261"/>
        </pc:sldMkLst>
        <pc:spChg chg="mod">
          <ac:chgData name="Carrie Prewitt" userId="5952cdd4-5c0c-4bc5-9a34-4992b4ddaa26" providerId="ADAL" clId="{34271E8F-26AB-4F8F-9975-B53091CD1091}" dt="2021-04-17T19:39:48.075" v="0" actId="20577"/>
          <ac:spMkLst>
            <pc:docMk/>
            <pc:sldMk cId="1218229755" sldId="261"/>
            <ac:spMk id="3" creationId="{A08DCD9A-F16D-3440-A524-D15201CC6EA4}"/>
          </ac:spMkLst>
        </pc:spChg>
      </pc:sldChg>
    </pc:docChg>
  </pc:docChgLst>
  <pc:docChgLst>
    <pc:chgData name="Carrie Prewitt" userId="5952cdd4-5c0c-4bc5-9a34-4992b4ddaa26" providerId="ADAL" clId="{6E261784-CB52-4C91-9A77-8346F01E0A60}"/>
    <pc:docChg chg="custSel delSld modSld">
      <pc:chgData name="Carrie Prewitt" userId="5952cdd4-5c0c-4bc5-9a34-4992b4ddaa26" providerId="ADAL" clId="{6E261784-CB52-4C91-9A77-8346F01E0A60}" dt="2021-05-27T19:57:19.092" v="28" actId="2696"/>
      <pc:docMkLst>
        <pc:docMk/>
      </pc:docMkLst>
      <pc:sldChg chg="addSp delSp modSp mod">
        <pc:chgData name="Carrie Prewitt" userId="5952cdd4-5c0c-4bc5-9a34-4992b4ddaa26" providerId="ADAL" clId="{6E261784-CB52-4C91-9A77-8346F01E0A60}" dt="2021-03-23T16:30:36.222" v="7" actId="113"/>
        <pc:sldMkLst>
          <pc:docMk/>
          <pc:sldMk cId="2925007552" sldId="256"/>
        </pc:sldMkLst>
        <pc:spChg chg="del mod">
          <ac:chgData name="Carrie Prewitt" userId="5952cdd4-5c0c-4bc5-9a34-4992b4ddaa26" providerId="ADAL" clId="{6E261784-CB52-4C91-9A77-8346F01E0A60}" dt="2021-03-23T16:30:25.419" v="4" actId="478"/>
          <ac:spMkLst>
            <pc:docMk/>
            <pc:sldMk cId="2925007552" sldId="256"/>
            <ac:spMk id="2" creationId="{D5DCD685-DDBD-4BE6-9232-2A236E5F7821}"/>
          </ac:spMkLst>
        </pc:spChg>
        <pc:spChg chg="mod">
          <ac:chgData name="Carrie Prewitt" userId="5952cdd4-5c0c-4bc5-9a34-4992b4ddaa26" providerId="ADAL" clId="{6E261784-CB52-4C91-9A77-8346F01E0A60}" dt="2021-03-23T16:30:36.222" v="7" actId="113"/>
          <ac:spMkLst>
            <pc:docMk/>
            <pc:sldMk cId="2925007552" sldId="256"/>
            <ac:spMk id="3" creationId="{0A0920E8-EDCD-431F-ADDE-5CF38A63924D}"/>
          </ac:spMkLst>
        </pc:spChg>
        <pc:spChg chg="add del mod">
          <ac:chgData name="Carrie Prewitt" userId="5952cdd4-5c0c-4bc5-9a34-4992b4ddaa26" providerId="ADAL" clId="{6E261784-CB52-4C91-9A77-8346F01E0A60}" dt="2021-03-23T16:30:23.073" v="3"/>
          <ac:spMkLst>
            <pc:docMk/>
            <pc:sldMk cId="2925007552" sldId="256"/>
            <ac:spMk id="4" creationId="{E43EE692-B775-4CF4-AA05-A54C8192B1A2}"/>
          </ac:spMkLst>
        </pc:spChg>
        <pc:spChg chg="add del mod">
          <ac:chgData name="Carrie Prewitt" userId="5952cdd4-5c0c-4bc5-9a34-4992b4ddaa26" providerId="ADAL" clId="{6E261784-CB52-4C91-9A77-8346F01E0A60}" dt="2021-03-23T16:30:30.097" v="6" actId="478"/>
          <ac:spMkLst>
            <pc:docMk/>
            <pc:sldMk cId="2925007552" sldId="256"/>
            <ac:spMk id="6" creationId="{FA2C5571-783A-422E-8423-2289EAA5EA06}"/>
          </ac:spMkLst>
        </pc:spChg>
        <pc:spChg chg="add mod">
          <ac:chgData name="Carrie Prewitt" userId="5952cdd4-5c0c-4bc5-9a34-4992b4ddaa26" providerId="ADAL" clId="{6E261784-CB52-4C91-9A77-8346F01E0A60}" dt="2021-03-23T16:30:26.957" v="5"/>
          <ac:spMkLst>
            <pc:docMk/>
            <pc:sldMk cId="2925007552" sldId="256"/>
            <ac:spMk id="7" creationId="{7FF0E6E0-8F77-40AA-B286-00C608E896E1}"/>
          </ac:spMkLst>
        </pc:spChg>
      </pc:sldChg>
      <pc:sldChg chg="modSp mod">
        <pc:chgData name="Carrie Prewitt" userId="5952cdd4-5c0c-4bc5-9a34-4992b4ddaa26" providerId="ADAL" clId="{6E261784-CB52-4C91-9A77-8346F01E0A60}" dt="2021-03-23T16:36:57.334" v="27" actId="113"/>
        <pc:sldMkLst>
          <pc:docMk/>
          <pc:sldMk cId="3421486344" sldId="260"/>
        </pc:sldMkLst>
        <pc:spChg chg="mod">
          <ac:chgData name="Carrie Prewitt" userId="5952cdd4-5c0c-4bc5-9a34-4992b4ddaa26" providerId="ADAL" clId="{6E261784-CB52-4C91-9A77-8346F01E0A60}" dt="2021-03-23T16:36:57.334" v="27" actId="113"/>
          <ac:spMkLst>
            <pc:docMk/>
            <pc:sldMk cId="3421486344" sldId="260"/>
            <ac:spMk id="3" creationId="{5D0418F1-3CF9-774E-8FB7-58EFE3BD4774}"/>
          </ac:spMkLst>
        </pc:spChg>
      </pc:sldChg>
      <pc:sldChg chg="modSp mod">
        <pc:chgData name="Carrie Prewitt" userId="5952cdd4-5c0c-4bc5-9a34-4992b4ddaa26" providerId="ADAL" clId="{6E261784-CB52-4C91-9A77-8346F01E0A60}" dt="2021-03-23T16:33:21.198" v="12" actId="20577"/>
        <pc:sldMkLst>
          <pc:docMk/>
          <pc:sldMk cId="867894036" sldId="262"/>
        </pc:sldMkLst>
        <pc:spChg chg="mod">
          <ac:chgData name="Carrie Prewitt" userId="5952cdd4-5c0c-4bc5-9a34-4992b4ddaa26" providerId="ADAL" clId="{6E261784-CB52-4C91-9A77-8346F01E0A60}" dt="2021-03-23T16:33:21.198" v="12" actId="20577"/>
          <ac:spMkLst>
            <pc:docMk/>
            <pc:sldMk cId="867894036" sldId="262"/>
            <ac:spMk id="3" creationId="{FEAB7AE5-2E41-B849-9013-FB35A93F55F0}"/>
          </ac:spMkLst>
        </pc:spChg>
      </pc:sldChg>
      <pc:sldChg chg="del">
        <pc:chgData name="Carrie Prewitt" userId="5952cdd4-5c0c-4bc5-9a34-4992b4ddaa26" providerId="ADAL" clId="{6E261784-CB52-4C91-9A77-8346F01E0A60}" dt="2021-05-27T19:57:19.092" v="28" actId="2696"/>
        <pc:sldMkLst>
          <pc:docMk/>
          <pc:sldMk cId="3554237054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BB93A-E4B0-47A0-92FD-81282DB29D7C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D6CD11-AA49-4F51-B071-C44D3459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A87F9F0-9DCE-4942-A1D7-B79B1ABF1E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CC3A9BF-20B3-4291-A1F4-D6F124E375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4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A2645F4D-9397-4AD9-9566-6CDB099351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9F14B2A-BA51-4C24-ABFA-63E686BAB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3CFAC94-15C3-4DF0-92C2-596209CA0A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6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4EC0D0B-5573-42F0-97A9-F9D1D3D7F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70A60FB0-47E0-44D0-907E-A671C24281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FCE3BBA-76B1-4585-94C4-CDD8D4EA53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844709F-F928-4F5A-999E-3442605F4A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E02CC5C-03F7-42E0-812D-589E971167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9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C210071-0A03-4C78-A432-15ED282A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9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0"/>
                <a:lumOff val="100000"/>
                <a:alpha val="9000"/>
              </a:schemeClr>
            </a:gs>
            <a:gs pos="100000">
              <a:schemeClr val="accent1">
                <a:lumMod val="45000"/>
                <a:lumOff val="55000"/>
                <a:alpha val="50000"/>
              </a:schemeClr>
            </a:gs>
            <a:gs pos="100000">
              <a:schemeClr val="accent5"/>
            </a:gs>
            <a:gs pos="100000">
              <a:srgbClr val="002060">
                <a:lumMod val="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618F-45F1-004D-9F3C-813BFB2D9C3C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25A9-9C57-474E-B09C-0AD85C9D3D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8DF2901-ED84-4FA3-97CB-692ACE25B14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A0920E8-EDCD-431F-ADDE-5CF38A6392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Surgical Management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FF0E6E0-8F77-40AA-B286-00C608E896E1}"/>
              </a:ext>
            </a:extLst>
          </p:cNvPr>
          <p:cNvSpPr txBox="1">
            <a:spLocks/>
          </p:cNvSpPr>
          <p:nvPr/>
        </p:nvSpPr>
        <p:spPr>
          <a:xfrm>
            <a:off x="269823" y="868362"/>
            <a:ext cx="837950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>
                <a:solidFill>
                  <a:srgbClr val="000000"/>
                </a:solidFill>
                <a:latin typeface="Avenir Next LT Pro" panose="020B0504020202020204" pitchFamily="34" charset="0"/>
              </a:rPr>
              <a:t>2021 ATA® Guidelines for Management of Patients with Anaplastic Thyroid Cancer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0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3313-9706-604F-A275-218FF8A52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Surgical evaluation for ATC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DB47B-984C-A747-A668-371D0A1CB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Immediate airway evaluation</a:t>
            </a:r>
          </a:p>
          <a:p>
            <a:r>
              <a:rPr lang="en-US"/>
              <a:t>Goal: R0/R1resection</a:t>
            </a:r>
          </a:p>
          <a:p>
            <a:pPr lvl="1"/>
            <a:r>
              <a:rPr lang="en-US"/>
              <a:t>Is tumor </a:t>
            </a:r>
            <a:r>
              <a:rPr lang="en-US" err="1"/>
              <a:t>resectable</a:t>
            </a:r>
            <a:r>
              <a:rPr lang="en-US"/>
              <a:t>?</a:t>
            </a:r>
          </a:p>
          <a:p>
            <a:r>
              <a:rPr lang="en-US"/>
              <a:t>Determine extent of disease based on rapid and accurate staging</a:t>
            </a:r>
          </a:p>
          <a:p>
            <a:pPr lvl="1"/>
            <a:r>
              <a:rPr lang="en-US"/>
              <a:t>Invasion into local structures?</a:t>
            </a:r>
          </a:p>
          <a:p>
            <a:pPr lvl="1"/>
            <a:r>
              <a:rPr lang="en-US"/>
              <a:t>Presence of distant metastases?</a:t>
            </a:r>
          </a:p>
          <a:p>
            <a:pPr lvl="1"/>
            <a:r>
              <a:rPr lang="en-US"/>
              <a:t>Is there a role for neoadjuvant therapy?</a:t>
            </a:r>
          </a:p>
          <a:p>
            <a:r>
              <a:rPr lang="en-US"/>
              <a:t>Goals of Care</a:t>
            </a:r>
          </a:p>
          <a:p>
            <a:pPr lvl="1"/>
            <a:r>
              <a:rPr lang="en-US"/>
              <a:t>Patient centered</a:t>
            </a:r>
          </a:p>
          <a:p>
            <a:pPr lvl="1"/>
            <a:r>
              <a:rPr lang="en-US"/>
              <a:t>Curative vs Palliative</a:t>
            </a:r>
          </a:p>
          <a:p>
            <a:pPr lvl="1"/>
            <a:r>
              <a:rPr lang="en-US"/>
              <a:t>Balance morbidity from surgery with expected benefits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6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BBF21-BA69-C741-BF24-161A0218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Airway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B7AE5-2E41-B849-9013-FB35A93F5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54866" cy="4351338"/>
          </a:xfrm>
        </p:spPr>
        <p:txBody>
          <a:bodyPr/>
          <a:lstStyle/>
          <a:p>
            <a:r>
              <a:rPr lang="en-US"/>
              <a:t>Does the patient have stridor?</a:t>
            </a:r>
          </a:p>
          <a:p>
            <a:r>
              <a:rPr lang="en-US"/>
              <a:t>Is immediate tracheostomy required to protect airway?</a:t>
            </a:r>
          </a:p>
          <a:p>
            <a:r>
              <a:rPr lang="en-US"/>
              <a:t>Placement of a tracheostomy results in immediate improvement of upper airway obstruction but requires significant education for care and understanding that tumor location and growth may make management of the tracheotomy complex.</a:t>
            </a:r>
          </a:p>
          <a:p>
            <a:r>
              <a:rPr lang="en-US" b="1"/>
              <a:t>In patients without impending airway compromise, we advise against preemptive tracheostomy placement. (GPS 7)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9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88EDA-D86A-C04E-9880-AA5170F6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of </a:t>
            </a:r>
            <a:r>
              <a:rPr lang="en-US" err="1"/>
              <a:t>Resectability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DCD9A-F16D-3440-A524-D15201CC6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05" y="1378584"/>
            <a:ext cx="7997190" cy="4788535"/>
          </a:xfrm>
        </p:spPr>
        <p:txBody>
          <a:bodyPr>
            <a:normAutofit lnSpcReduction="10000"/>
          </a:bodyPr>
          <a:lstStyle/>
          <a:p>
            <a:r>
              <a:rPr lang="en-US"/>
              <a:t>Extent of local invasion</a:t>
            </a:r>
          </a:p>
          <a:p>
            <a:pPr lvl="1"/>
            <a:r>
              <a:rPr lang="en-US"/>
              <a:t>High resolution CT scan/MRI neck and chest with contrast to assess for presence of regional disease, vascular or visceral invasion.</a:t>
            </a:r>
          </a:p>
          <a:p>
            <a:pPr lvl="1"/>
            <a:r>
              <a:rPr lang="en-US"/>
              <a:t>Direct laryngoscopy to assess vocal cords, subglottic and upper trachea to assess for function and invasion.</a:t>
            </a:r>
          </a:p>
          <a:p>
            <a:pPr lvl="1"/>
            <a:r>
              <a:rPr lang="en-US"/>
              <a:t>Consider endoscopic evaluation of the esophagus to assess invasion.</a:t>
            </a:r>
          </a:p>
          <a:p>
            <a:pPr lvl="1"/>
            <a:r>
              <a:rPr lang="en-US"/>
              <a:t>Consider </a:t>
            </a:r>
            <a:r>
              <a:rPr lang="en-US" err="1"/>
              <a:t>bronchoscopic</a:t>
            </a:r>
            <a:r>
              <a:rPr lang="en-US"/>
              <a:t> evaluation of trachea to assess invasion.</a:t>
            </a:r>
          </a:p>
          <a:p>
            <a:r>
              <a:rPr lang="en-US"/>
              <a:t> Systemic evaluation</a:t>
            </a:r>
          </a:p>
          <a:p>
            <a:pPr lvl="1"/>
            <a:r>
              <a:rPr lang="en-US"/>
              <a:t>Confirm pathology</a:t>
            </a:r>
          </a:p>
          <a:p>
            <a:pPr lvl="1"/>
            <a:r>
              <a:rPr lang="en-US"/>
              <a:t>Radiological evaluation for distant metastases</a:t>
            </a:r>
          </a:p>
          <a:p>
            <a:pPr lvl="1"/>
            <a:r>
              <a:rPr lang="en-US"/>
              <a:t>Define clinical stage (IVA, IVB, IVC)</a:t>
            </a:r>
          </a:p>
          <a:p>
            <a:r>
              <a:rPr lang="en-US"/>
              <a:t>Patient comorbidities and fitness for surgery assessed and acceptable.</a:t>
            </a:r>
          </a:p>
          <a:p>
            <a:r>
              <a:rPr lang="en-US"/>
              <a:t>Patient goals of care, advanced directives defined.</a:t>
            </a:r>
          </a:p>
          <a:p>
            <a:r>
              <a:rPr lang="en-US"/>
              <a:t>Consensus achieved with patient/family and treatment team for decision for surgery.</a:t>
            </a:r>
          </a:p>
          <a:p>
            <a:pPr marL="0" indent="0">
              <a:buNone/>
            </a:pP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9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7FF71-A78B-A340-BC3A-AAE08FB20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Surgery for stage IVA/IVB ATC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418F1-3CF9-774E-8FB7-58EFE3BD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30" y="1551305"/>
            <a:ext cx="7886700" cy="4351338"/>
          </a:xfrm>
        </p:spPr>
        <p:txBody>
          <a:bodyPr/>
          <a:lstStyle/>
          <a:p>
            <a:r>
              <a:rPr lang="en-US" dirty="0"/>
              <a:t>For patients with </a:t>
            </a:r>
            <a:r>
              <a:rPr lang="en-US" b="1" dirty="0"/>
              <a:t>confined (stage IVA/IVB) ATC </a:t>
            </a:r>
            <a:r>
              <a:rPr lang="en-US" dirty="0"/>
              <a:t>in whom R0/R1 resection is anticipated, we </a:t>
            </a:r>
            <a:r>
              <a:rPr lang="en-US" b="1" dirty="0"/>
              <a:t>strongly recommend surgical resection</a:t>
            </a:r>
            <a:r>
              <a:rPr lang="en-US" dirty="0"/>
              <a:t>. (R.12)</a:t>
            </a:r>
          </a:p>
          <a:p>
            <a:r>
              <a:rPr lang="en-US" dirty="0"/>
              <a:t>Radical resection (including laryngectomy, tracheal resections, esophageal resections, and/or major vascular or mediastinal resections) is </a:t>
            </a:r>
            <a:r>
              <a:rPr lang="en-US" b="1" dirty="0"/>
              <a:t>generally not recommended given the poor prognosis of ATC</a:t>
            </a:r>
            <a:r>
              <a:rPr lang="en-US" dirty="0"/>
              <a:t> and should be considered only very selectively after thorough discussion by multidisciplinary team, also </a:t>
            </a:r>
            <a:r>
              <a:rPr lang="en-US" b="1" dirty="0"/>
              <a:t>considered in light of new information </a:t>
            </a:r>
            <a:r>
              <a:rPr lang="en-US" dirty="0"/>
              <a:t>based upon </a:t>
            </a:r>
            <a:r>
              <a:rPr lang="en-US" b="1" dirty="0"/>
              <a:t>mutations present and the availability of targeted therapies</a:t>
            </a:r>
            <a:r>
              <a:rPr lang="en-US" dirty="0"/>
              <a:t>. (R.13)</a:t>
            </a:r>
          </a:p>
          <a:p>
            <a:r>
              <a:rPr lang="en-US" dirty="0"/>
              <a:t>If surgery is undertaken, </a:t>
            </a:r>
            <a:r>
              <a:rPr lang="en-US" b="1" dirty="0"/>
              <a:t>intraoperative frozen section and pathology consultation </a:t>
            </a:r>
            <a:r>
              <a:rPr lang="en-US" dirty="0"/>
              <a:t>may be a helpful adjunct to inform surgical decision making. (GPS 6)</a:t>
            </a:r>
          </a:p>
        </p:txBody>
      </p:sp>
    </p:spTree>
    <p:extLst>
      <p:ext uri="{BB962C8B-B14F-4D97-AF65-F5344CB8AC3E}">
        <p14:creationId xmlns:p14="http://schemas.microsoft.com/office/powerpoint/2010/main" val="342148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74B3C-A832-0848-A313-44F465C0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Exclusions for Surgery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F75D6-28EC-7244-9465-7BF8ACBA6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Patient condition, goals of care or decision making capacity unsuitable for surgery</a:t>
            </a:r>
          </a:p>
          <a:p>
            <a:r>
              <a:rPr lang="en-US"/>
              <a:t>High volume ATC metastases</a:t>
            </a:r>
          </a:p>
          <a:p>
            <a:r>
              <a:rPr lang="en-US"/>
              <a:t>Anticipated prohibitive morbidity from required surgical procedure</a:t>
            </a:r>
          </a:p>
          <a:p>
            <a:pPr lvl="1"/>
            <a:r>
              <a:rPr lang="en-US"/>
              <a:t>Unacceptably high risk of extensive laryngeal, tracheal, bilateral recurrent laryngeal nerve, esophageal or vascular resection required for R0/R1 resection</a:t>
            </a:r>
          </a:p>
          <a:p>
            <a:pPr lvl="1"/>
            <a:r>
              <a:rPr lang="en-US"/>
              <a:t>Anticipated post-op recovery prohibitive in context of other needed therapies (chemoradiotherapy)</a:t>
            </a:r>
          </a:p>
        </p:txBody>
      </p:sp>
    </p:spTree>
    <p:extLst>
      <p:ext uri="{BB962C8B-B14F-4D97-AF65-F5344CB8AC3E}">
        <p14:creationId xmlns:p14="http://schemas.microsoft.com/office/powerpoint/2010/main" val="3091286629"/>
      </p:ext>
    </p:extLst>
  </p:cSld>
  <p:clrMapOvr>
    <a:masterClrMapping/>
  </p:clrMapOvr>
</p:sld>
</file>

<file path=ppt/theme/theme1.xml><?xml version="1.0" encoding="utf-8"?>
<a:theme xmlns:a="http://schemas.openxmlformats.org/drawingml/2006/main" name="ATA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A logo" id="{AB4233AE-1E12-4577-AC4D-C896008AAA57}" vid="{111F52A6-EA35-474F-9751-60C4795DEF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EEEB8AC09E74CB1FE0EC2EC487C17" ma:contentTypeVersion="7" ma:contentTypeDescription="Create a new document." ma:contentTypeScope="" ma:versionID="a774cac73084b977d5b10d135b176e6f">
  <xsd:schema xmlns:xsd="http://www.w3.org/2001/XMLSchema" xmlns:xs="http://www.w3.org/2001/XMLSchema" xmlns:p="http://schemas.microsoft.com/office/2006/metadata/properties" xmlns:ns3="f6c58c80-739f-446f-a4dc-a2fef009bd5d" xmlns:ns4="2f993757-62b5-4517-b804-d47b6c61ce3f" targetNamespace="http://schemas.microsoft.com/office/2006/metadata/properties" ma:root="true" ma:fieldsID="227a294f78095288f91e63beecc2b09c" ns3:_="" ns4:_="">
    <xsd:import namespace="f6c58c80-739f-446f-a4dc-a2fef009bd5d"/>
    <xsd:import namespace="2f993757-62b5-4517-b804-d47b6c61ce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58c80-739f-446f-a4dc-a2fef009bd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3757-62b5-4517-b804-d47b6c61ce3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F5029F-C694-4EA7-9535-40C9268A640A}">
  <ds:schemaRefs>
    <ds:schemaRef ds:uri="2f993757-62b5-4517-b804-d47b6c61ce3f"/>
    <ds:schemaRef ds:uri="f6c58c80-739f-446f-a4dc-a2fef009bd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8C13B2-1A91-46C3-A354-9A2B59655D17}">
  <ds:schemaRefs>
    <ds:schemaRef ds:uri="2f993757-62b5-4517-b804-d47b6c61ce3f"/>
    <ds:schemaRef ds:uri="f6c58c80-739f-446f-a4dc-a2fef009bd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137973D-79E4-4368-A3B5-78079FF957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458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Calibri</vt:lpstr>
      <vt:lpstr>ATA logo</vt:lpstr>
      <vt:lpstr>PowerPoint Presentation</vt:lpstr>
      <vt:lpstr>Surgical evaluation for ATC</vt:lpstr>
      <vt:lpstr>Immediate Airway Evaluation</vt:lpstr>
      <vt:lpstr>Evaluation of Resectability</vt:lpstr>
      <vt:lpstr>Surgery for stage IVA/IVB ATC</vt:lpstr>
      <vt:lpstr>Exclusions for Surgery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Committee Report</dc:title>
  <dc:creator>Motoyasu Saji</dc:creator>
  <cp:lastModifiedBy>Carrie Prewitt</cp:lastModifiedBy>
  <cp:revision>2</cp:revision>
  <cp:lastPrinted>2016-09-22T21:02:15Z</cp:lastPrinted>
  <dcterms:created xsi:type="dcterms:W3CDTF">2016-09-10T16:26:44Z</dcterms:created>
  <dcterms:modified xsi:type="dcterms:W3CDTF">2021-06-10T14:01:11Z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0x010100339EEEB8AC09E74CB1FE0EC2EC487C17</vt:lpwstr>
  </property>
</Properties>
</file>