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14"/>
  </p:notesMasterIdLst>
  <p:sldIdLst>
    <p:sldId id="265" r:id="rId5"/>
    <p:sldId id="257" r:id="rId6"/>
    <p:sldId id="258" r:id="rId7"/>
    <p:sldId id="259" r:id="rId8"/>
    <p:sldId id="260" r:id="rId9"/>
    <p:sldId id="261" r:id="rId10"/>
    <p:sldId id="262" r:id="rId11"/>
    <p:sldId id="281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4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BB93A-E4B0-47A0-92FD-81282DB29D7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D6CD11-AA49-4F51-B071-C44D3459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A87F9F0-9DCE-4942-A1D7-B79B1ABF1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CC3A9BF-20B3-4291-A1F4-D6F124E375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2645F4D-9397-4AD9-9566-6CDB099351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9F14B2A-BA51-4C24-ABFA-63E686BAB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3CFAC94-15C3-4DF0-92C2-596209CA0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6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C0D0B-5573-42F0-97A9-F9D1D3D7F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0A60FB0-47E0-44D0-907E-A671C2428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FCE3BBA-76B1-4585-94C4-CDD8D4EA5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844709F-F928-4F5A-999E-3442605F4A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E02CC5C-03F7-42E0-812D-589E971167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9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C210071-0A03-4C78-A432-15ED282A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0"/>
                <a:lumOff val="100000"/>
                <a:alpha val="9000"/>
              </a:schemeClr>
            </a:gs>
            <a:gs pos="100000">
              <a:schemeClr val="accent1">
                <a:lumMod val="45000"/>
                <a:lumOff val="55000"/>
                <a:alpha val="50000"/>
              </a:schemeClr>
            </a:gs>
            <a:gs pos="100000">
              <a:schemeClr val="accent5"/>
            </a:gs>
            <a:gs pos="100000">
              <a:srgbClr val="002060">
                <a:lumMod val="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618F-45F1-004D-9F3C-813BFB2D9C3C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25A9-9C57-474E-B09C-0AD85C9D3D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8DF2901-ED84-4FA3-97CB-692ACE25B1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25624"/>
            <a:ext cx="9144000" cy="3222580"/>
          </a:xfrm>
        </p:spPr>
        <p:txBody>
          <a:bodyPr>
            <a:noAutofit/>
          </a:bodyPr>
          <a:lstStyle/>
          <a:p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General Principles for the Safe </a:t>
            </a:r>
            <a: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  <a:t>Performance, Training, and Adoption of Ablation Techniques for Benign Thyroid nodules:</a:t>
            </a:r>
            <a:br>
              <a:rPr lang="en-US" sz="4400" dirty="0">
                <a:solidFill>
                  <a:srgbClr val="000000"/>
                </a:solidFill>
                <a:latin typeface="Avenir Next LT Pro" panose="020B0504020202020204" pitchFamily="34" charset="0"/>
              </a:rPr>
            </a:b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An ATA® Statement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3924"/>
            <a:ext cx="6858000" cy="1655762"/>
          </a:xfrm>
        </p:spPr>
        <p:txBody>
          <a:bodyPr vert="horz" lIns="68580" tIns="34290" rIns="68580" bIns="34290" rtlCol="0" anchor="t">
            <a:normAutofit/>
          </a:bodyPr>
          <a:lstStyle/>
          <a:p>
            <a:endParaRPr lang="en-US" sz="2100" b="1" dirty="0"/>
          </a:p>
          <a:p>
            <a:r>
              <a:rPr lang="en-US" sz="3200" b="1" dirty="0"/>
              <a:t>Post-Procedure Management</a:t>
            </a:r>
          </a:p>
          <a:p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255592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CE19-69D8-0116-BDB3-815DD940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Criteria for Safe Discharge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4B667-9AB1-7688-2B27-FC63954B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Observe patients for 30 minutes to detect early complications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Assess breathing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Evaluate voice for hoarseness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Test swallowing with small sip of water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/>
          </a:p>
          <a:p>
            <a:r>
              <a:rPr lang="en-US" dirty="0"/>
              <a:t>Assess for hematoma prior to discharge</a:t>
            </a:r>
          </a:p>
          <a:p>
            <a:endParaRPr lang="en-US" dirty="0"/>
          </a:p>
          <a:p>
            <a:r>
              <a:rPr lang="en-US" dirty="0"/>
              <a:t>Provide wound care instructions (see next slide)</a:t>
            </a:r>
          </a:p>
          <a:p>
            <a:endParaRPr lang="en-US" dirty="0"/>
          </a:p>
          <a:p>
            <a:r>
              <a:rPr lang="en-US" dirty="0"/>
              <a:t>Ensure patient has ride home if any sedation or anxiolytics were used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1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0841-1690-CAC7-C075-5069D572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Post-Procedure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6DB3A-4EEE-F7B0-A595-0B6CCD8EF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Avoid submerging the area in water for 24 hours</a:t>
            </a:r>
          </a:p>
          <a:p>
            <a:endParaRPr lang="en-US" dirty="0"/>
          </a:p>
          <a:p>
            <a:r>
              <a:rPr lang="en-US" dirty="0"/>
              <a:t>Avoid strenuous physical activity for 2-3 days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Avoid any pressure or trauma to the neck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76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3D46F-C8CB-1FD6-2731-1BE33FB73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Immediate safety concerns </a:t>
            </a:r>
            <a:br>
              <a:rPr lang="en-US" b="1" dirty="0"/>
            </a:br>
            <a:r>
              <a:rPr lang="en-US" dirty="0"/>
              <a:t>(up to 72 hours)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9F741-1C3B-5164-CD8B-2E216CE42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0993"/>
            <a:ext cx="7886700" cy="3221863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Pain, soreness and mild swelling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Usually peak in first 3-5 days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Manage with ice packs and OTC analgesics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Avoid use of opiates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Recurrent laryngeal nerve injury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Transient or permanent voice change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Requires evaluation with laryngoscopy</a:t>
            </a:r>
          </a:p>
        </p:txBody>
      </p:sp>
    </p:spTree>
    <p:extLst>
      <p:ext uri="{BB962C8B-B14F-4D97-AF65-F5344CB8AC3E}">
        <p14:creationId xmlns:p14="http://schemas.microsoft.com/office/powerpoint/2010/main" val="210052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FB806-E7DC-7CA1-4D12-2FEEF9E8C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Short-term safety concerns </a:t>
            </a:r>
            <a:br>
              <a:rPr lang="en-US" sz="3000" b="1" dirty="0"/>
            </a:br>
            <a:r>
              <a:rPr lang="en-US" sz="3000" dirty="0"/>
              <a:t>(3 days to 1 month)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6222F-8947-C6EC-622C-9B1DA4393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8233"/>
            <a:ext cx="7886700" cy="3916807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Transient hyperthyroidism due to destructive thyroiditis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Symptoms last 2-4 weeks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Manage with beta blocker and possible steroid taper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/>
          </a:p>
          <a:p>
            <a:r>
              <a:rPr lang="en-US" dirty="0"/>
              <a:t>Nodule rupture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Present at 2 weeks to 3 months post procedure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Sudden neck swelling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Diagnosis with ultrasound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If no airway compromise, management includes observation +/- steroids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Surgical management if size of mass does not decrease over time</a:t>
            </a:r>
          </a:p>
        </p:txBody>
      </p:sp>
    </p:spTree>
    <p:extLst>
      <p:ext uri="{BB962C8B-B14F-4D97-AF65-F5344CB8AC3E}">
        <p14:creationId xmlns:p14="http://schemas.microsoft.com/office/powerpoint/2010/main" val="99705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2CBA-E103-CF82-2D40-A295F8FA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Long-term safety considerations </a:t>
            </a:r>
            <a:br>
              <a:rPr lang="en-US" b="1" dirty="0"/>
            </a:br>
            <a:r>
              <a:rPr lang="en-US" dirty="0"/>
              <a:t>(&gt;1 month)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79B63-1E78-DCBB-9F56-6EBD5594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8233"/>
            <a:ext cx="7886700" cy="1429639"/>
          </a:xfr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Nodule regrowth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Risk is 5 – 40%, higher with larger baseline nodule volume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Typically occurs in untreated peripheral areas</a:t>
            </a:r>
          </a:p>
        </p:txBody>
      </p:sp>
    </p:spTree>
    <p:extLst>
      <p:ext uri="{BB962C8B-B14F-4D97-AF65-F5344CB8AC3E}">
        <p14:creationId xmlns:p14="http://schemas.microsoft.com/office/powerpoint/2010/main" val="48379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9AF0-5F05-DA56-3227-47533FEDA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Follow up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FF629-0BDF-D3A0-80E5-AEC28C252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/>
              <a:t>Ultrasound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1 – 3 months, 6 months and 12 months post ablation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Maximum nodule volume decrease is typically at 12 months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Annual follow up x 5 years to monitor for regrowth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Ensure patients/providers are aware of expected US changes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  <a:p>
            <a:r>
              <a:rPr lang="en-US"/>
              <a:t>Laboratory evaluation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Long term follow up is not needed for benign, non-functional nodule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Monitor TSH, free T4 for hyperfunctioning nodules at each follow up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Assess whether medical therapy can be discontinued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62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2CEA-6E2A-7A57-8525-9E99AD2F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 for Repeat Ablation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4CD27-2E52-87D4-A2B9-5FEE0E33E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to demonstrate &gt;30% volume reduction at 6 months</a:t>
            </a:r>
          </a:p>
          <a:p>
            <a:endParaRPr lang="en-US" dirty="0"/>
          </a:p>
          <a:p>
            <a:r>
              <a:rPr lang="en-US" dirty="0"/>
              <a:t>Demonstration of regrowth</a:t>
            </a:r>
          </a:p>
          <a:p>
            <a:endParaRPr lang="en-US" dirty="0"/>
          </a:p>
          <a:p>
            <a:r>
              <a:rPr lang="en-US" dirty="0"/>
              <a:t>Persistent or new compressive symptoms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Consider FNA of areas of regrowth</a:t>
            </a:r>
          </a:p>
        </p:txBody>
      </p:sp>
    </p:spTree>
    <p:extLst>
      <p:ext uri="{BB962C8B-B14F-4D97-AF65-F5344CB8AC3E}">
        <p14:creationId xmlns:p14="http://schemas.microsoft.com/office/powerpoint/2010/main" val="1172321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5BB58-C3F3-C532-4044-E359EA86C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for repeat ablative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DA86D-2733-0041-6DB6-268BC643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Most nodules &lt;10-20 ml at baseline will not need a 2nd treatment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Consider repeat ablation if: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Baseline volume &gt; 20 – 30 ml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Less than 30% volume reduction at 6 months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Regrowth in previously untreated areas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New or persistent compressive symptoms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Consider FNA of the area of regrowth prior to repeat ablation</a:t>
            </a:r>
          </a:p>
        </p:txBody>
      </p:sp>
    </p:spTree>
    <p:extLst>
      <p:ext uri="{BB962C8B-B14F-4D97-AF65-F5344CB8AC3E}">
        <p14:creationId xmlns:p14="http://schemas.microsoft.com/office/powerpoint/2010/main" val="2591969604"/>
      </p:ext>
    </p:extLst>
  </p:cSld>
  <p:clrMapOvr>
    <a:masterClrMapping/>
  </p:clrMapOvr>
</p:sld>
</file>

<file path=ppt/theme/theme1.xml><?xml version="1.0" encoding="utf-8"?>
<a:theme xmlns:a="http://schemas.openxmlformats.org/drawingml/2006/main" name="ATA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A logo" id="{AB4233AE-1E12-4577-AC4D-C896008AAA57}" vid="{111F52A6-EA35-474F-9751-60C4795DEF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EEEB8AC09E74CB1FE0EC2EC487C17" ma:contentTypeVersion="7" ma:contentTypeDescription="Create a new document." ma:contentTypeScope="" ma:versionID="a774cac73084b977d5b10d135b176e6f">
  <xsd:schema xmlns:xsd="http://www.w3.org/2001/XMLSchema" xmlns:xs="http://www.w3.org/2001/XMLSchema" xmlns:p="http://schemas.microsoft.com/office/2006/metadata/properties" xmlns:ns3="f6c58c80-739f-446f-a4dc-a2fef009bd5d" xmlns:ns4="2f993757-62b5-4517-b804-d47b6c61ce3f" targetNamespace="http://schemas.microsoft.com/office/2006/metadata/properties" ma:root="true" ma:fieldsID="227a294f78095288f91e63beecc2b09c" ns3:_="" ns4:_="">
    <xsd:import namespace="f6c58c80-739f-446f-a4dc-a2fef009bd5d"/>
    <xsd:import namespace="2f993757-62b5-4517-b804-d47b6c61ce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58c80-739f-446f-a4dc-a2fef009bd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3757-62b5-4517-b804-d47b6c61c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8C13B2-1A91-46C3-A354-9A2B59655D17}">
  <ds:schemaRefs>
    <ds:schemaRef ds:uri="2f993757-62b5-4517-b804-d47b6c61ce3f"/>
    <ds:schemaRef ds:uri="f6c58c80-739f-446f-a4dc-a2fef009bd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6F5029F-C694-4EA7-9535-40C9268A640A}">
  <ds:schemaRefs>
    <ds:schemaRef ds:uri="2f993757-62b5-4517-b804-d47b6c61ce3f"/>
    <ds:schemaRef ds:uri="f6c58c80-739f-446f-a4dc-a2fef009bd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37973D-79E4-4368-A3B5-78079FF957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413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Courier New</vt:lpstr>
      <vt:lpstr>ATA logo</vt:lpstr>
      <vt:lpstr>General Principles for the Safe Performance, Training, and Adoption of Ablation Techniques for Benign Thyroid nodules: An ATA® Statement</vt:lpstr>
      <vt:lpstr>Criteria for Safe Discharge</vt:lpstr>
      <vt:lpstr>Post-Procedure Instructions</vt:lpstr>
      <vt:lpstr>Immediate safety concerns  (up to 72 hours)</vt:lpstr>
      <vt:lpstr>Short-term safety concerns  (3 days to 1 month)</vt:lpstr>
      <vt:lpstr>Long-term safety considerations  (&gt;1 month)</vt:lpstr>
      <vt:lpstr>Follow up Recommendations</vt:lpstr>
      <vt:lpstr>Consideration for Repeat Ablation</vt:lpstr>
      <vt:lpstr>Considerations for repeat ablative sessions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Committee Report</dc:title>
  <dc:creator>Motoyasu Saji</dc:creator>
  <cp:lastModifiedBy>Carrie Prewitt</cp:lastModifiedBy>
  <cp:revision>19</cp:revision>
  <cp:lastPrinted>2016-09-22T21:02:15Z</cp:lastPrinted>
  <dcterms:created xsi:type="dcterms:W3CDTF">2016-09-10T16:26:44Z</dcterms:created>
  <dcterms:modified xsi:type="dcterms:W3CDTF">2024-08-20T17:37:01Z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0x010100339EEEB8AC09E74CB1FE0EC2EC487C17</vt:lpwstr>
  </property>
</Properties>
</file>