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4"/>
  </p:notesMasterIdLst>
  <p:sldIdLst>
    <p:sldId id="275" r:id="rId5"/>
    <p:sldId id="266" r:id="rId6"/>
    <p:sldId id="267" r:id="rId7"/>
    <p:sldId id="276" r:id="rId8"/>
    <p:sldId id="277" r:id="rId9"/>
    <p:sldId id="278" r:id="rId10"/>
    <p:sldId id="269" r:id="rId11"/>
    <p:sldId id="279" r:id="rId12"/>
    <p:sldId id="280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20157"/>
            <a:ext cx="9144000" cy="3399564"/>
          </a:xfrm>
        </p:spPr>
        <p:txBody>
          <a:bodyPr>
            <a:noAutofit/>
          </a:bodyPr>
          <a:lstStyle/>
          <a:p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General Principles for the Safe </a:t>
            </a:r>
            <a: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  <a:t>Performance, Training, and Adoption of Ablation Techniques for Benign Thyroid nodules:</a:t>
            </a:r>
            <a:b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</a:b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An ATA® Statement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38061"/>
            <a:ext cx="6858000" cy="1074465"/>
          </a:xfrm>
        </p:spPr>
        <p:txBody>
          <a:bodyPr vert="horz" lIns="68580" tIns="34290" rIns="68580" bIns="34290" rtlCol="0" anchor="t">
            <a:normAutofit fontScale="85000" lnSpcReduction="20000"/>
          </a:bodyPr>
          <a:lstStyle/>
          <a:p>
            <a:endParaRPr lang="en-US" sz="2100" b="1" dirty="0"/>
          </a:p>
          <a:p>
            <a:endParaRPr lang="en-US" sz="2500" b="1" dirty="0"/>
          </a:p>
          <a:p>
            <a:r>
              <a:rPr lang="en-US" sz="3800" b="1" dirty="0"/>
              <a:t>Pre-Procedure Management</a:t>
            </a:r>
          </a:p>
          <a:p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C6D27-8396-BE90-737F-2A9F2DE8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Patient Eligibility &amp;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9E90A-D21C-2DEB-E59A-90C143249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Compressive and/or cosmetic complaints due to a single nodule</a:t>
            </a:r>
          </a:p>
          <a:p>
            <a:endParaRPr lang="en-US" dirty="0"/>
          </a:p>
          <a:p>
            <a:r>
              <a:rPr lang="en-US" dirty="0"/>
              <a:t>Solitary autonomously functioning nodules </a:t>
            </a:r>
          </a:p>
          <a:p>
            <a:endParaRPr lang="en-US" dirty="0"/>
          </a:p>
          <a:p>
            <a:r>
              <a:rPr lang="en-US" dirty="0"/>
              <a:t>Ensure nodule is benign prior to treatment: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TIRADS 1 or 2 = single benign biopsy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TIRADS 3 or 4 = two benign biopsies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Autonomously functioning nodule = single benign biopsy</a:t>
            </a:r>
          </a:p>
        </p:txBody>
      </p:sp>
    </p:spTree>
    <p:extLst>
      <p:ext uri="{BB962C8B-B14F-4D97-AF65-F5344CB8AC3E}">
        <p14:creationId xmlns:p14="http://schemas.microsoft.com/office/powerpoint/2010/main" val="140947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3C2A-15C9-C928-625C-2E489CFDA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Patient Eligibility &amp;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06463-BFE0-84E8-03D8-02F9B3B3C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Non-functioning nodules: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Minimum 2 – 3 cm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No maximum size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Volume &gt;20 – 30 ml are more likely to need multiple treatments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Autonomous nodules: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Confirm hyperfunctioning nodule with RAIUS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Volume &lt;10 – 12 ml optimal to achieve </a:t>
            </a:r>
            <a:r>
              <a:rPr lang="en-US" dirty="0" err="1"/>
              <a:t>euthyroidism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0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a patient&amp;#39;s process&#10;&#10;Description automatically generated">
            <a:extLst>
              <a:ext uri="{FF2B5EF4-FFF2-40B4-BE49-F238E27FC236}">
                <a16:creationId xmlns:a16="http://schemas.microsoft.com/office/drawing/2014/main" id="{E4DC4B43-E049-23C2-9739-6BCD7382A6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80" r="426" b="731"/>
          <a:stretch/>
        </p:blipFill>
        <p:spPr>
          <a:xfrm>
            <a:off x="1" y="907256"/>
            <a:ext cx="4638252" cy="53352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9F5745-98C0-5393-61EB-7866B72B5DDF}"/>
              </a:ext>
            </a:extLst>
          </p:cNvPr>
          <p:cNvSpPr txBox="1"/>
          <p:nvPr/>
        </p:nvSpPr>
        <p:spPr>
          <a:xfrm>
            <a:off x="4608989" y="2121131"/>
            <a:ext cx="4210873" cy="19620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Solid nodules are candidates for thermal ablation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Purely cystic nodules, or those &gt;20% cystic are best treated with ethanol ablation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167B95-BCB3-5F39-7793-EBBD92A742FF}"/>
              </a:ext>
            </a:extLst>
          </p:cNvPr>
          <p:cNvSpPr>
            <a:spLocks noGrp="1"/>
          </p:cNvSpPr>
          <p:nvPr/>
        </p:nvSpPr>
        <p:spPr>
          <a:xfrm>
            <a:off x="453041" y="147808"/>
            <a:ext cx="8311896" cy="7888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Considerations of technique</a:t>
            </a:r>
          </a:p>
        </p:txBody>
      </p:sp>
    </p:spTree>
    <p:extLst>
      <p:ext uri="{BB962C8B-B14F-4D97-AF65-F5344CB8AC3E}">
        <p14:creationId xmlns:p14="http://schemas.microsoft.com/office/powerpoint/2010/main" val="391756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78AD-4D3F-3407-B689-EEB947DF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Relative contraindications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4D8C-2B45-0026-99F1-6C207FB88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 vert="horz" lIns="68580" tIns="34290" rIns="68580" bIns="3429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TIRADS 5 nodule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Indeterminate biopsy results with negative molecular markers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Multinodular goiter with bilateral nodularity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Significant substernal extension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Pregnancy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Pacemaker or ICD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Unable to discontinue anticoagulants prior to procedure</a:t>
            </a:r>
          </a:p>
        </p:txBody>
      </p:sp>
    </p:spTree>
    <p:extLst>
      <p:ext uri="{BB962C8B-B14F-4D97-AF65-F5344CB8AC3E}">
        <p14:creationId xmlns:p14="http://schemas.microsoft.com/office/powerpoint/2010/main" val="73319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2B729-3500-CAB9-372F-0BC3F558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Absolute contraindications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A9245-2918-53ED-F9FF-AD25FDFDF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Cytologically indeterminate biopsy result with positive molecular testing</a:t>
            </a:r>
          </a:p>
          <a:p>
            <a:endParaRPr lang="en-US" dirty="0"/>
          </a:p>
          <a:p>
            <a:r>
              <a:rPr lang="en-US" dirty="0"/>
              <a:t>Known malignancy &gt;1.5 cm</a:t>
            </a:r>
          </a:p>
          <a:p>
            <a:endParaRPr lang="en-US" dirty="0"/>
          </a:p>
          <a:p>
            <a:r>
              <a:rPr lang="en-US" dirty="0"/>
              <a:t>Treatment areas not able to be visualized on ultrasound</a:t>
            </a:r>
          </a:p>
        </p:txBody>
      </p:sp>
    </p:spTree>
    <p:extLst>
      <p:ext uri="{BB962C8B-B14F-4D97-AF65-F5344CB8AC3E}">
        <p14:creationId xmlns:p14="http://schemas.microsoft.com/office/powerpoint/2010/main" val="78559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898D-5A8C-4B89-91B1-A65E4E3D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Patient Counseling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0250A-7C48-E043-A6CA-97E95CCCC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Set realistic expectations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Present alternative management options without bias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Review risks and benefits (see following slides)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Review need to discontinue anticoagulation: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4C5858-9099-1210-2182-3412EB189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59897"/>
              </p:ext>
            </p:extLst>
          </p:nvPr>
        </p:nvGraphicFramePr>
        <p:xfrm>
          <a:off x="1399843" y="421897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54">
                  <a:extLst>
                    <a:ext uri="{9D8B030D-6E8A-4147-A177-3AD203B41FA5}">
                      <a16:colId xmlns:a16="http://schemas.microsoft.com/office/drawing/2014/main" val="1337301517"/>
                    </a:ext>
                  </a:extLst>
                </a:gridCol>
                <a:gridCol w="1894746">
                  <a:extLst>
                    <a:ext uri="{9D8B030D-6E8A-4147-A177-3AD203B41FA5}">
                      <a16:colId xmlns:a16="http://schemas.microsoft.com/office/drawing/2014/main" val="9018306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4409515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/>
                        <a:t>Anticoagulant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Discontinue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Resume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9698768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/>
                        <a:t>Warfarin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5 days prior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Day following procedure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400313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/>
                        <a:t>Anti-platelet agents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7-10 days prior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Day following procedure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27900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/>
                        <a:t>Direct oral anticoagulants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24 – 36 hours prior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Day following procedure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90032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69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EF66-E363-C3DE-44D0-F4ABA0BAC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Ablative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16B2B-6224-08A5-1635-4D08946D5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Reduction in nodule volume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Improvement in compressive symptoms and cosmetic concerns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Avoidance of scars and thyroid hormone supplementation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Outpatient procedure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Less recovery time compared to surgery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5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0A4D1-359A-E7D4-3D2F-6A1B51A95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Risks of Ablative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F2685-810B-3B58-722B-99AEF9463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Thermal/chemical injury to the recurrent laryngeal nerve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Nodule rupture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Bleeding/hematoma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Failure to correct hyperthyroidism (for autonomous nodules)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Possible need for repeat procedures (for large nodules)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Delayed diagnosis of missed malignancies</a:t>
            </a:r>
          </a:p>
        </p:txBody>
      </p:sp>
    </p:spTree>
    <p:extLst>
      <p:ext uri="{BB962C8B-B14F-4D97-AF65-F5344CB8AC3E}">
        <p14:creationId xmlns:p14="http://schemas.microsoft.com/office/powerpoint/2010/main" val="3542482399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330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Courier New</vt:lpstr>
      <vt:lpstr>ATA logo</vt:lpstr>
      <vt:lpstr>General Principles for the Safe Performance, Training, and Adoption of Ablation Techniques for Benign Thyroid nodules: An ATA® Statement</vt:lpstr>
      <vt:lpstr>Patient Eligibility &amp; Selection</vt:lpstr>
      <vt:lpstr>Patient Eligibility &amp; Selection</vt:lpstr>
      <vt:lpstr>PowerPoint Presentation</vt:lpstr>
      <vt:lpstr>Relative contraindications</vt:lpstr>
      <vt:lpstr>Absolute contraindications</vt:lpstr>
      <vt:lpstr>Patient Counseling</vt:lpstr>
      <vt:lpstr>Benefits of Ablative Techniques</vt:lpstr>
      <vt:lpstr>Risks of Ablative Techniques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20</cp:revision>
  <cp:lastPrinted>2016-09-22T21:02:15Z</cp:lastPrinted>
  <dcterms:created xsi:type="dcterms:W3CDTF">2016-09-10T16:26:44Z</dcterms:created>
  <dcterms:modified xsi:type="dcterms:W3CDTF">2024-08-20T17:29:53Z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