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</p:sldMasterIdLst>
  <p:notesMasterIdLst>
    <p:notesMasterId r:id="rId10"/>
  </p:notesMasterIdLst>
  <p:sldIdLst>
    <p:sldId id="256" r:id="rId5"/>
    <p:sldId id="273" r:id="rId6"/>
    <p:sldId id="272" r:id="rId7"/>
    <p:sldId id="274" r:id="rId8"/>
    <p:sldId id="270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4"/>
  </p:normalViewPr>
  <p:slideViewPr>
    <p:cSldViewPr snapToGrid="0">
      <p:cViewPr varScale="1">
        <p:scale>
          <a:sx n="37" d="100"/>
          <a:sy n="37" d="100"/>
        </p:scale>
        <p:origin x="130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FBB93A-E4B0-47A0-92FD-81282DB29D7C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D6CD11-AA49-4F51-B071-C44D3459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9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A87F9F0-9DCE-4942-A1D7-B79B1ABF1E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4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7CC3A9BF-20B3-4291-A1F4-D6F124E375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4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A2645F4D-9397-4AD9-9566-6CDB099351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E9F14B2A-BA51-4C24-ABFA-63E686BAB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93CFAC94-15C3-4DF0-92C2-596209CA0A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06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74EC0D0B-5573-42F0-97A9-F9D1D3D7F8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4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70A60FB0-47E0-44D0-907E-A671C24281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8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FCE3BBA-76B1-4585-94C4-CDD8D4EA53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6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844709F-F928-4F5A-999E-3442605F4A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2E02CC5C-03F7-42E0-812D-589E971167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9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9C210071-0A03-4C78-A432-15ED282AF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9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lumMod val="0"/>
                <a:lumOff val="100000"/>
                <a:alpha val="9000"/>
              </a:schemeClr>
            </a:gs>
            <a:gs pos="100000">
              <a:schemeClr val="accent1">
                <a:lumMod val="45000"/>
                <a:lumOff val="55000"/>
                <a:alpha val="50000"/>
              </a:schemeClr>
            </a:gs>
            <a:gs pos="100000">
              <a:schemeClr val="accent5"/>
            </a:gs>
            <a:gs pos="100000">
              <a:srgbClr val="002060">
                <a:lumMod val="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618F-45F1-004D-9F3C-813BFB2D9C3C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25A9-9C57-474E-B09C-0AD85C9D3D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8DF2901-ED84-4FA3-97CB-692ACE25B14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8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CD685-DDBD-4BE6-9232-2A236E5F7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9269"/>
            <a:ext cx="9144000" cy="3118077"/>
          </a:xfrm>
        </p:spPr>
        <p:txBody>
          <a:bodyPr>
            <a:noAutofit/>
          </a:bodyPr>
          <a:lstStyle/>
          <a:p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General Principles for the Safe </a:t>
            </a:r>
            <a:r>
              <a:rPr lang="en-US" sz="4400" dirty="0">
                <a:solidFill>
                  <a:srgbClr val="000000"/>
                </a:solidFill>
                <a:latin typeface="Avenir Next LT Pro" panose="020B0504020202020204" pitchFamily="34" charset="0"/>
              </a:rPr>
              <a:t>Performance, Training, and Adoption of Ablation Techniques for Benign Thyroid nodules:</a:t>
            </a:r>
            <a:br>
              <a:rPr lang="en-US" sz="4400" dirty="0">
                <a:solidFill>
                  <a:srgbClr val="000000"/>
                </a:solidFill>
                <a:latin typeface="Avenir Next LT Pro" panose="020B0504020202020204" pitchFamily="34" charset="0"/>
              </a:rPr>
            </a:br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An ATA® Statement</a:t>
            </a:r>
            <a:endParaRPr lang="en-US" sz="4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43000" y="3797346"/>
            <a:ext cx="6858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100" b="1" dirty="0">
              <a:solidFill>
                <a:srgbClr val="000000"/>
              </a:solidFill>
            </a:endParaRPr>
          </a:p>
          <a:p>
            <a:r>
              <a:rPr lang="en-US" sz="3200" b="1" dirty="0">
                <a:solidFill>
                  <a:srgbClr val="000000"/>
                </a:solidFill>
              </a:rPr>
              <a:t>Considerations for Training and Practical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92500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5C222-3BF7-497E-814E-1A3C90B5C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25346"/>
          </a:xfrm>
        </p:spPr>
        <p:txBody>
          <a:bodyPr>
            <a:normAutofit/>
          </a:bodyPr>
          <a:lstStyle/>
          <a:p>
            <a:r>
              <a:rPr lang="en-US" b="1" dirty="0"/>
              <a:t>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80CF4-15B5-4086-8F06-7A3FED224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0473"/>
            <a:ext cx="7886700" cy="468649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Appropriate medical specialty training: Otolaryngology – Head and Neck Surgery, Interventional Radiology, General Surgery with focused practice in Endocrine Surgery, Endocrinology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Preclinical training: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Participation in thermal ablation education and training course(s)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Performance of thermal ablation on phantom models prior to direct patient care</a:t>
            </a:r>
          </a:p>
          <a:p>
            <a:pPr marL="342900" lvl="1" indent="0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Initial ablations on patients should be guided by a proctor with experience in thermal ablation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Practitioners should keep a record of cases, outcomes and complications for self-audit purposes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48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CBEFF-9B88-431D-ADE6-0DDE359DA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</a:t>
            </a:r>
            <a:r>
              <a:rPr lang="en-US" dirty="0"/>
              <a:t> </a:t>
            </a:r>
            <a:r>
              <a:rPr lang="en-US" b="1" dirty="0"/>
              <a:t>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27517-385A-498B-98BD-A0014A37B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Proceduralists should have prior proficiency in thyroid ultrasonography (US) and US guided fine needle aspiration (FNA)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Studies of RFA learning curves involved proceduralists who were already proficient at US and US FNA</a:t>
            </a:r>
          </a:p>
          <a:p>
            <a:pPr lvl="1"/>
            <a:r>
              <a:rPr lang="en-US" dirty="0"/>
              <a:t>Clinical efficacy ~ 30 cases</a:t>
            </a:r>
          </a:p>
          <a:p>
            <a:pPr lvl="1"/>
            <a:r>
              <a:rPr lang="en-US" dirty="0"/>
              <a:t>Consolidation phase (continued improvement) 30-60 cases</a:t>
            </a:r>
          </a:p>
          <a:p>
            <a:pPr lvl="1"/>
            <a:r>
              <a:rPr lang="en-US" dirty="0"/>
              <a:t>Proficiency &gt; 60 cases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Ideal nodule selection during early cases:</a:t>
            </a:r>
          </a:p>
          <a:p>
            <a:pPr lvl="1"/>
            <a:r>
              <a:rPr lang="en-US" dirty="0"/>
              <a:t>Moderate size (&lt;20-30 ml)</a:t>
            </a:r>
          </a:p>
          <a:p>
            <a:pPr lvl="1"/>
            <a:r>
              <a:rPr lang="en-US" dirty="0"/>
              <a:t>Non-vascular</a:t>
            </a:r>
          </a:p>
          <a:p>
            <a:pPr lvl="1"/>
            <a:r>
              <a:rPr lang="en-US" dirty="0"/>
              <a:t>Favorable location (e.g. anterior positioning)</a:t>
            </a:r>
          </a:p>
        </p:txBody>
      </p:sp>
    </p:spTree>
    <p:extLst>
      <p:ext uri="{BB962C8B-B14F-4D97-AF65-F5344CB8AC3E}">
        <p14:creationId xmlns:p14="http://schemas.microsoft.com/office/powerpoint/2010/main" val="52910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D2B6-6BA0-4011-FCE1-D67AE5B8D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Practical Considerations in Program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72D28-E25D-6EEB-1D4A-9E6A2C1C7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questions in the following table: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may be helpful to develop an operational flow chart (see following slide for example)</a:t>
            </a:r>
          </a:p>
          <a:p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4DCA8C58-44A7-1937-2368-39E9D504A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164" y="2174110"/>
            <a:ext cx="5635167" cy="319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43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977CFD-B99C-45CD-894B-100B4B0ED3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598" y="307590"/>
            <a:ext cx="8120804" cy="5323732"/>
          </a:xfrm>
        </p:spPr>
      </p:pic>
    </p:spTree>
    <p:extLst>
      <p:ext uri="{BB962C8B-B14F-4D97-AF65-F5344CB8AC3E}">
        <p14:creationId xmlns:p14="http://schemas.microsoft.com/office/powerpoint/2010/main" val="493198417"/>
      </p:ext>
    </p:extLst>
  </p:cSld>
  <p:clrMapOvr>
    <a:masterClrMapping/>
  </p:clrMapOvr>
</p:sld>
</file>

<file path=ppt/theme/theme1.xml><?xml version="1.0" encoding="utf-8"?>
<a:theme xmlns:a="http://schemas.openxmlformats.org/drawingml/2006/main" name="ATA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A logo" id="{AB4233AE-1E12-4577-AC4D-C896008AAA57}" vid="{111F52A6-EA35-474F-9751-60C4795DEF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EEEB8AC09E74CB1FE0EC2EC487C17" ma:contentTypeVersion="7" ma:contentTypeDescription="Create a new document." ma:contentTypeScope="" ma:versionID="a774cac73084b977d5b10d135b176e6f">
  <xsd:schema xmlns:xsd="http://www.w3.org/2001/XMLSchema" xmlns:xs="http://www.w3.org/2001/XMLSchema" xmlns:p="http://schemas.microsoft.com/office/2006/metadata/properties" xmlns:ns3="f6c58c80-739f-446f-a4dc-a2fef009bd5d" xmlns:ns4="2f993757-62b5-4517-b804-d47b6c61ce3f" targetNamespace="http://schemas.microsoft.com/office/2006/metadata/properties" ma:root="true" ma:fieldsID="227a294f78095288f91e63beecc2b09c" ns3:_="" ns4:_="">
    <xsd:import namespace="f6c58c80-739f-446f-a4dc-a2fef009bd5d"/>
    <xsd:import namespace="2f993757-62b5-4517-b804-d47b6c61ce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58c80-739f-446f-a4dc-a2fef009bd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93757-62b5-4517-b804-d47b6c61ce3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F5029F-C694-4EA7-9535-40C9268A640A}">
  <ds:schemaRefs>
    <ds:schemaRef ds:uri="2f993757-62b5-4517-b804-d47b6c61ce3f"/>
    <ds:schemaRef ds:uri="f6c58c80-739f-446f-a4dc-a2fef009bd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137973D-79E4-4368-A3B5-78079FF957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8C13B2-1A91-46C3-A354-9A2B59655D17}">
  <ds:schemaRefs>
    <ds:schemaRef ds:uri="2f993757-62b5-4517-b804-d47b6c61ce3f"/>
    <ds:schemaRef ds:uri="f6c58c80-739f-446f-a4dc-a2fef009bd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220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Calibri</vt:lpstr>
      <vt:lpstr>ATA logo</vt:lpstr>
      <vt:lpstr>General Principles for the Safe Performance, Training, and Adoption of Ablation Techniques for Benign Thyroid nodules: An ATA® Statement</vt:lpstr>
      <vt:lpstr>Training</vt:lpstr>
      <vt:lpstr>Learning Curve</vt:lpstr>
      <vt:lpstr>Practical Considerations in Program Development</vt:lpstr>
      <vt:lpstr>PowerPoint Presentation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Committee Report</dc:title>
  <dc:creator>Motoyasu Saji</dc:creator>
  <cp:lastModifiedBy>Carrie Prewitt</cp:lastModifiedBy>
  <cp:revision>17</cp:revision>
  <cp:lastPrinted>2016-09-22T21:02:15Z</cp:lastPrinted>
  <dcterms:created xsi:type="dcterms:W3CDTF">2016-09-10T16:26:44Z</dcterms:created>
  <dcterms:modified xsi:type="dcterms:W3CDTF">2024-08-20T17:28:46Z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0x010100339EEEB8AC09E74CB1FE0EC2EC487C17</vt:lpwstr>
  </property>
</Properties>
</file>